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1" r:id="rId1"/>
    <p:sldMasterId id="2147483750" r:id="rId2"/>
    <p:sldMasterId id="2147483752" r:id="rId3"/>
  </p:sldMasterIdLst>
  <p:notesMasterIdLst>
    <p:notesMasterId r:id="rId18"/>
  </p:notesMasterIdLst>
  <p:handoutMasterIdLst>
    <p:handoutMasterId r:id="rId19"/>
  </p:handoutMasterIdLst>
  <p:sldIdLst>
    <p:sldId id="292" r:id="rId4"/>
    <p:sldId id="420" r:id="rId5"/>
    <p:sldId id="464" r:id="rId6"/>
    <p:sldId id="466" r:id="rId7"/>
    <p:sldId id="467" r:id="rId8"/>
    <p:sldId id="457" r:id="rId9"/>
    <p:sldId id="442" r:id="rId10"/>
    <p:sldId id="445" r:id="rId11"/>
    <p:sldId id="394" r:id="rId12"/>
    <p:sldId id="489" r:id="rId13"/>
    <p:sldId id="491" r:id="rId14"/>
    <p:sldId id="490" r:id="rId15"/>
    <p:sldId id="403" r:id="rId16"/>
    <p:sldId id="390" r:id="rId17"/>
  </p:sldIdLst>
  <p:sldSz cx="9144000" cy="6858000" type="screen4x3"/>
  <p:notesSz cx="6858000" cy="91471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9E8"/>
    <a:srgbClr val="CC9900"/>
    <a:srgbClr val="0000FF"/>
    <a:srgbClr val="CC3300"/>
    <a:srgbClr val="000066"/>
    <a:srgbClr val="FFCC00"/>
    <a:srgbClr val="00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68" d="100"/>
          <a:sy n="168" d="100"/>
        </p:scale>
        <p:origin x="-112" y="-912"/>
      </p:cViewPr>
      <p:guideLst>
        <p:guide orient="horz" pos="2160"/>
        <p:guide pos="29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9975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9975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latin typeface="Times New Roman" charset="0"/>
                <a:cs typeface="Arial" charset="0"/>
              </a:defRPr>
            </a:lvl1pPr>
          </a:lstStyle>
          <a:p>
            <a:pPr>
              <a:defRPr/>
            </a:pPr>
            <a:fld id="{810B21E5-3111-B644-84D2-B3265D9C6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831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30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5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4988"/>
            <a:ext cx="5486400" cy="411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45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8388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5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8388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latin typeface="Times New Roman" charset="0"/>
                <a:cs typeface="Arial" charset="0"/>
              </a:defRPr>
            </a:lvl1pPr>
          </a:lstStyle>
          <a:p>
            <a:pPr>
              <a:defRPr/>
            </a:pPr>
            <a:fld id="{F66357FE-B86B-E440-B694-26F04A983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6314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F3F9A7C-422A-D141-ABF2-F6911FB4C8DA}" type="slidenum">
              <a:rPr lang="en-US" sz="1200">
                <a:latin typeface="Times New Roman" charset="0"/>
              </a:rPr>
              <a:pPr/>
              <a:t>1</a:t>
            </a:fld>
            <a:endParaRPr lang="en-US" sz="1200">
              <a:latin typeface="Times New Roman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53BE2-F951-8343-B94D-B5F0F0CCE5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319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0A1CF-7A61-6E40-AB5D-9DE403337E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31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1A9B5-0E61-6745-8ECD-F0B30DCA33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614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B1CA4-5FD8-FC48-8D6C-DF2E538766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08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A6AF6-A714-6644-B070-892091E0CE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434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5F701-EB2C-D74A-A7BA-53C17F17B1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30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09245-7BCA-FA42-8D03-1724214AC4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375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83A261-745C-9149-9596-5B141DB5B0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594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1D390-A520-154A-A328-D29CF03168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000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A4A1E-7FD3-6F43-9335-D61DDC16EA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32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CF17D-C3BE-0741-8F20-2E5742777D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786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559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479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157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9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62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144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72829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0300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46246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3331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5166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13707-5D63-684B-AD91-06FDDE4A49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6231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B21C4-8226-0041-88E5-79C3ED3D59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7466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DF32B-38BF-0C44-9A66-ED3CE5EF07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260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43612-146D-784D-B4E0-2054B5D615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434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159E3-DD69-F74D-A77D-53ADD1E43C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4295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139E7-C927-7944-A606-CEF3B80645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4632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64E82-579C-7E47-8486-1DBF9B661B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922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F6BB5-8890-4649-9844-3A9193575B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23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33E02-BAD5-9946-AC6A-A51A8F114B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2346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331A3B-244D-9E48-87AF-5BA40AB3D7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054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93D8-03FD-9D4A-A015-A5F5F3997E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76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C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29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29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29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>
                <a:latin typeface="Times New Roman" charset="0"/>
                <a:cs typeface="Arial" charset="0"/>
              </a:defRPr>
            </a:lvl1pPr>
          </a:lstStyle>
          <a:p>
            <a:pPr>
              <a:defRPr/>
            </a:pPr>
            <a:fld id="{15A1042B-43BE-5A4C-AEF6-C10C431E92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C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" descr="photo2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60350"/>
            <a:ext cx="205740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9"/>
          <p:cNvSpPr txBox="1">
            <a:spLocks noChangeArrowheads="1"/>
          </p:cNvSpPr>
          <p:nvPr/>
        </p:nvSpPr>
        <p:spPr bwMode="auto">
          <a:xfrm>
            <a:off x="790575" y="455613"/>
            <a:ext cx="4827588" cy="106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800" b="1" smtClean="0">
                <a:solidFill>
                  <a:schemeClr val="tx2"/>
                </a:solidFill>
              </a:rPr>
              <a:t>LCT</a:t>
            </a:r>
            <a:r>
              <a:rPr lang="en-US" sz="2800" b="1" baseline="-25000" smtClean="0">
                <a:solidFill>
                  <a:schemeClr val="tx2"/>
                </a:solidFill>
              </a:rPr>
              <a:t>50</a:t>
            </a:r>
            <a:r>
              <a:rPr lang="en-US" sz="2800" b="1" smtClean="0">
                <a:solidFill>
                  <a:schemeClr val="tx2"/>
                </a:solidFill>
              </a:rPr>
              <a:t> - Tactical Case Study</a:t>
            </a:r>
            <a:r>
              <a:rPr lang="en-US" smtClean="0">
                <a:solidFill>
                  <a:schemeClr val="tx2"/>
                </a:solidFill>
              </a:rPr>
              <a:t/>
            </a:r>
            <a:br>
              <a:rPr lang="en-US" smtClean="0">
                <a:solidFill>
                  <a:schemeClr val="tx2"/>
                </a:solidFill>
              </a:rPr>
            </a:br>
            <a:r>
              <a:rPr lang="en-US" smtClean="0">
                <a:solidFill>
                  <a:schemeClr val="bg2"/>
                </a:solidFill>
              </a:rPr>
              <a:t>849 Maria St., Spring Valley</a:t>
            </a:r>
            <a:br>
              <a:rPr lang="en-US" smtClean="0">
                <a:solidFill>
                  <a:schemeClr val="bg2"/>
                </a:solidFill>
              </a:rPr>
            </a:br>
            <a:r>
              <a:rPr lang="en-US" smtClean="0">
                <a:solidFill>
                  <a:schemeClr val="bg2"/>
                </a:solidFill>
              </a:rPr>
              <a:t>San Diego County/June 15, 2002</a:t>
            </a:r>
          </a:p>
        </p:txBody>
      </p:sp>
      <p:sp>
        <p:nvSpPr>
          <p:cNvPr id="13316" name="Line 10"/>
          <p:cNvSpPr>
            <a:spLocks noChangeShapeType="1"/>
          </p:cNvSpPr>
          <p:nvPr/>
        </p:nvSpPr>
        <p:spPr bwMode="auto">
          <a:xfrm>
            <a:off x="914400" y="1600200"/>
            <a:ext cx="4724400" cy="0"/>
          </a:xfrm>
          <a:prstGeom prst="line">
            <a:avLst/>
          </a:prstGeom>
          <a:noFill/>
          <a:ln w="57150" cap="sq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433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33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33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cs typeface="Arial" charset="0"/>
              </a:defRPr>
            </a:lvl1pPr>
          </a:lstStyle>
          <a:p>
            <a:pPr>
              <a:defRPr/>
            </a:pPr>
            <a:fld id="{EBC210E1-798B-CE45-96F6-4F6A2D56E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tencil Std" pitchFamily="50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tencil Std" pitchFamily="50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tencil Std" pitchFamily="50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tencil Std" pitchFamily="50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tencil Std" pitchFamily="50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tencil Std" pitchFamily="50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tencil Std" pitchFamily="50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tencil Std" pitchFamily="50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g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4" name="Text Box 10"/>
          <p:cNvSpPr txBox="1">
            <a:spLocks noChangeArrowheads="1"/>
          </p:cNvSpPr>
          <p:nvPr/>
        </p:nvSpPr>
        <p:spPr bwMode="auto">
          <a:xfrm>
            <a:off x="876300" y="3657600"/>
            <a:ext cx="7696200" cy="13716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spcBef>
                <a:spcPct val="50000"/>
              </a:spcBef>
              <a:defRPr/>
            </a:pPr>
            <a:r>
              <a:rPr lang="en-US" sz="4000" dirty="0">
                <a:solidFill>
                  <a:srgbClr val="FF0000"/>
                </a:solidFill>
                <a:latin typeface="+mn-lt"/>
                <a:ea typeface="+mn-ea"/>
                <a:cs typeface="Arial" charset="0"/>
              </a:rPr>
              <a:t>“How Much Gas Do We Use?”   </a:t>
            </a:r>
          </a:p>
        </p:txBody>
      </p:sp>
      <p:sp>
        <p:nvSpPr>
          <p:cNvPr id="28675" name="WordArt 11"/>
          <p:cNvSpPr>
            <a:spLocks noChangeArrowheads="1" noChangeShapeType="1" noTextEdit="1"/>
          </p:cNvSpPr>
          <p:nvPr/>
        </p:nvSpPr>
        <p:spPr bwMode="auto">
          <a:xfrm>
            <a:off x="997743" y="1905000"/>
            <a:ext cx="7453313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b="1" kern="10" dirty="0">
                <a:latin typeface="+mn-lt"/>
                <a:ea typeface="+mn-lt"/>
                <a:cs typeface="+mn-lt"/>
              </a:rPr>
              <a:t>Gas  Formulas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8700" y="1676400"/>
            <a:ext cx="7086600" cy="4648200"/>
          </a:xfrm>
        </p:spPr>
        <p:txBody>
          <a:bodyPr/>
          <a:lstStyle/>
          <a:p>
            <a:pPr marL="630238" indent="-630238" eaLnBrk="1" hangingPunct="1">
              <a:buFontTx/>
              <a:buAutoNum type="arabicPeriod"/>
              <a:defRPr/>
            </a:pPr>
            <a:r>
              <a:rPr lang="en-US" sz="3600" dirty="0" smtClean="0">
                <a:latin typeface="Arial" charset="0"/>
                <a:cs typeface="Arial" charset="0"/>
              </a:rPr>
              <a:t>Philosophies and Standards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3600" dirty="0" smtClean="0">
                <a:latin typeface="Arial" charset="0"/>
                <a:cs typeface="Arial" charset="0"/>
              </a:rPr>
              <a:t>2.  Formula </a:t>
            </a:r>
            <a:r>
              <a:rPr lang="en-US" sz="3600" dirty="0">
                <a:latin typeface="Arial" charset="0"/>
                <a:cs typeface="Arial" charset="0"/>
              </a:rPr>
              <a:t>and Calculations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3600" dirty="0" smtClean="0">
                <a:latin typeface="Arial" charset="0"/>
                <a:cs typeface="Arial" charset="0"/>
              </a:rPr>
              <a:t>3.  Practical Applications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388102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b="1" dirty="0" smtClean="0">
                <a:latin typeface="+mn-lt"/>
                <a:ea typeface="+mj-ea"/>
              </a:rPr>
              <a:t>Gas Formulas - Overview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90538" y="1524000"/>
            <a:ext cx="8162925" cy="4800600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FontTx/>
              <a:buNone/>
              <a:tabLst>
                <a:tab pos="282575" algn="l"/>
              </a:tabLst>
            </a:pPr>
            <a:r>
              <a:rPr lang="en-US" dirty="0">
                <a:latin typeface="Arial" charset="0"/>
              </a:rPr>
              <a:t> 				</a:t>
            </a:r>
          </a:p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FontTx/>
              <a:buNone/>
              <a:tabLst>
                <a:tab pos="282575" algn="l"/>
              </a:tabLst>
            </a:pPr>
            <a:r>
              <a:rPr lang="en-US" dirty="0">
                <a:latin typeface="Arial" charset="0"/>
              </a:rPr>
              <a:t>                        National Tactical Officer’s 	  		</a:t>
            </a:r>
            <a:r>
              <a:rPr lang="en-US" dirty="0" smtClean="0">
                <a:latin typeface="Arial" charset="0"/>
              </a:rPr>
              <a:t>        Association </a:t>
            </a:r>
            <a:r>
              <a:rPr lang="en-US" dirty="0">
                <a:latin typeface="Arial" charset="0"/>
              </a:rPr>
              <a:t>(NTOA)</a:t>
            </a:r>
          </a:p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Font typeface="Symbol" charset="0"/>
              <a:buNone/>
              <a:tabLst>
                <a:tab pos="282575" algn="l"/>
              </a:tabLst>
            </a:pPr>
            <a:endParaRPr lang="en-US" sz="1800" dirty="0">
              <a:latin typeface="Arial" charset="0"/>
            </a:endParaRPr>
          </a:p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Font typeface="Symbol" charset="0"/>
              <a:buNone/>
              <a:tabLst>
                <a:tab pos="282575" algn="l"/>
              </a:tabLst>
            </a:pPr>
            <a:endParaRPr lang="en-US" sz="1800" dirty="0">
              <a:latin typeface="Arial" charset="0"/>
            </a:endParaRPr>
          </a:p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Font typeface="Symbol" charset="0"/>
              <a:buNone/>
              <a:tabLst>
                <a:tab pos="282575" algn="l"/>
              </a:tabLst>
            </a:pPr>
            <a:endParaRPr lang="en-US" sz="1800" dirty="0">
              <a:latin typeface="Arial" charset="0"/>
            </a:endParaRPr>
          </a:p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Font typeface="Symbol" charset="0"/>
              <a:buNone/>
              <a:tabLst>
                <a:tab pos="282575" algn="l"/>
              </a:tabLst>
            </a:pPr>
            <a:endParaRPr lang="en-US" sz="1800" dirty="0">
              <a:latin typeface="Arial" charset="0"/>
            </a:endParaRPr>
          </a:p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FontTx/>
              <a:buNone/>
              <a:tabLst>
                <a:tab pos="282575" algn="l"/>
              </a:tabLst>
            </a:pPr>
            <a:r>
              <a:rPr lang="en-US" dirty="0">
                <a:latin typeface="Arial" charset="0"/>
              </a:rPr>
              <a:t>                        California Association of                   				Tactical Officers (CATO)  </a:t>
            </a:r>
            <a:endParaRPr lang="en-US" b="1" dirty="0">
              <a:latin typeface="Stencil Std" charset="0"/>
            </a:endParaRPr>
          </a:p>
          <a:p>
            <a:pPr marL="0" indent="0" algn="ctr" eaLnBrk="1" hangingPunct="1">
              <a:spcBef>
                <a:spcPct val="0"/>
              </a:spcBef>
              <a:buClr>
                <a:srgbClr val="008000"/>
              </a:buClr>
              <a:buFont typeface="Symbol" charset="0"/>
              <a:buNone/>
              <a:tabLst>
                <a:tab pos="282575" algn="l"/>
              </a:tabLst>
            </a:pPr>
            <a:endParaRPr lang="en-US" b="1" dirty="0">
              <a:latin typeface="Stencil Std" charset="0"/>
            </a:endParaRPr>
          </a:p>
        </p:txBody>
      </p:sp>
      <p:sp>
        <p:nvSpPr>
          <p:cNvPr id="45261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b="1" dirty="0" smtClean="0">
                <a:latin typeface="+mn-lt"/>
                <a:ea typeface="+mj-ea"/>
              </a:rPr>
              <a:t>Gas Formulas - Philosophies </a:t>
            </a:r>
          </a:p>
        </p:txBody>
      </p:sp>
      <p:pic>
        <p:nvPicPr>
          <p:cNvPr id="31747" name="Picture 1" descr="nto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28800"/>
            <a:ext cx="20066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CATO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581400"/>
            <a:ext cx="1566672" cy="2118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7163" cy="4800600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Clr>
                <a:srgbClr val="008000"/>
              </a:buClr>
              <a:buFontTx/>
              <a:buNone/>
              <a:tabLst>
                <a:tab pos="282575" algn="l"/>
              </a:tabLst>
            </a:pPr>
            <a:endParaRPr lang="en-US" sz="1200" b="1" dirty="0">
              <a:latin typeface="Arial" charset="0"/>
            </a:endParaRPr>
          </a:p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SzPct val="85000"/>
              <a:buFont typeface="Symbol" charset="0"/>
              <a:buChar char="·"/>
              <a:tabLst>
                <a:tab pos="282575" algn="l"/>
              </a:tabLst>
            </a:pPr>
            <a:r>
              <a:rPr lang="en-US" b="1" dirty="0">
                <a:solidFill>
                  <a:srgbClr val="0066FF"/>
                </a:solidFill>
                <a:latin typeface="Arial" charset="0"/>
              </a:rPr>
              <a:t> </a:t>
            </a:r>
            <a:r>
              <a:rPr lang="en-US" sz="2400" dirty="0">
                <a:latin typeface="Arial" charset="0"/>
              </a:rPr>
              <a:t>Based on use of force </a:t>
            </a:r>
            <a:r>
              <a:rPr lang="ja-JP" altLang="en-US" sz="2400" dirty="0">
                <a:latin typeface="Arial" charset="0"/>
              </a:rPr>
              <a:t>“</a:t>
            </a:r>
            <a:r>
              <a:rPr lang="en-US" altLang="ja-JP" sz="2400" dirty="0">
                <a:latin typeface="Arial" charset="0"/>
              </a:rPr>
              <a:t>reasonableness</a:t>
            </a:r>
            <a:r>
              <a:rPr lang="ja-JP" altLang="en-US" sz="2400" dirty="0">
                <a:latin typeface="Arial" charset="0"/>
              </a:rPr>
              <a:t>”</a:t>
            </a:r>
            <a:r>
              <a:rPr lang="en-US" altLang="ja-JP" sz="2400" dirty="0">
                <a:latin typeface="Arial" charset="0"/>
              </a:rPr>
              <a:t> standard   </a:t>
            </a:r>
          </a:p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Font typeface="Symbol" charset="0"/>
              <a:buNone/>
              <a:tabLst>
                <a:tab pos="282575" algn="l"/>
              </a:tabLst>
            </a:pPr>
            <a:r>
              <a:rPr lang="en-US" sz="2400" dirty="0">
                <a:latin typeface="Arial" charset="0"/>
              </a:rPr>
              <a:t>   (Graham vs. Connor). </a:t>
            </a:r>
          </a:p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Font typeface="Symbol" charset="0"/>
              <a:buNone/>
              <a:tabLst>
                <a:tab pos="282575" algn="l"/>
              </a:tabLst>
            </a:pPr>
            <a:endParaRPr lang="en-US" sz="1200" dirty="0">
              <a:latin typeface="Arial" charset="0"/>
            </a:endParaRPr>
          </a:p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Font typeface="Symbol" charset="0"/>
              <a:buChar char="·"/>
              <a:tabLst>
                <a:tab pos="282575" algn="l"/>
              </a:tabLst>
            </a:pPr>
            <a:r>
              <a:rPr lang="en-US" sz="2400" dirty="0">
                <a:latin typeface="Arial" charset="0"/>
              </a:rPr>
              <a:t> Don</a:t>
            </a:r>
            <a:r>
              <a:rPr lang="ja-JP" altLang="en-US" sz="2400" dirty="0">
                <a:latin typeface="Arial" charset="0"/>
              </a:rPr>
              <a:t>’</a:t>
            </a:r>
            <a:r>
              <a:rPr lang="en-US" altLang="ja-JP" sz="2400" dirty="0">
                <a:latin typeface="Arial" charset="0"/>
              </a:rPr>
              <a:t>t need a formula to use other forms of force.</a:t>
            </a:r>
          </a:p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Font typeface="Symbol" charset="0"/>
              <a:buNone/>
              <a:tabLst>
                <a:tab pos="282575" algn="l"/>
              </a:tabLst>
            </a:pPr>
            <a:endParaRPr lang="en-US" sz="1200" dirty="0">
              <a:latin typeface="Arial" charset="0"/>
            </a:endParaRPr>
          </a:p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Font typeface="Symbol" charset="0"/>
              <a:buChar char="·"/>
              <a:tabLst>
                <a:tab pos="282575" algn="l"/>
              </a:tabLst>
            </a:pPr>
            <a:r>
              <a:rPr lang="en-US" sz="2400" dirty="0">
                <a:latin typeface="Arial" charset="0"/>
              </a:rPr>
              <a:t> LCT</a:t>
            </a:r>
            <a:r>
              <a:rPr lang="en-US" sz="2400" baseline="-25000" dirty="0">
                <a:latin typeface="Arial" charset="0"/>
              </a:rPr>
              <a:t>50</a:t>
            </a:r>
            <a:r>
              <a:rPr lang="en-US" sz="2400" dirty="0">
                <a:latin typeface="Arial" charset="0"/>
              </a:rPr>
              <a:t> based on faulted research:  </a:t>
            </a:r>
          </a:p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Font typeface="Symbol" charset="0"/>
              <a:buNone/>
              <a:tabLst>
                <a:tab pos="282575" algn="l"/>
              </a:tabLst>
            </a:pPr>
            <a:endParaRPr lang="en-US" sz="1200" dirty="0">
              <a:latin typeface="Arial" charset="0"/>
            </a:endParaRPr>
          </a:p>
          <a:p>
            <a:pPr marL="1143000" lvl="1" indent="-282575" eaLnBrk="1" hangingPunct="1">
              <a:spcBef>
                <a:spcPct val="0"/>
              </a:spcBef>
              <a:buClr>
                <a:schemeClr val="tx1"/>
              </a:buClr>
              <a:buFont typeface="Symbol" charset="0"/>
              <a:buChar char="·"/>
              <a:tabLst>
                <a:tab pos="282575" algn="l"/>
              </a:tabLst>
            </a:pPr>
            <a:r>
              <a:rPr lang="en-US" sz="2000" dirty="0">
                <a:latin typeface="Arial" charset="0"/>
                <a:cs typeface="Arial" charset="0"/>
              </a:rPr>
              <a:t>No consideration given to biological/metabolic differences. </a:t>
            </a:r>
          </a:p>
          <a:p>
            <a:pPr marL="1143000" lvl="1" indent="-282575" eaLnBrk="1" hangingPunct="1">
              <a:spcBef>
                <a:spcPct val="0"/>
              </a:spcBef>
              <a:buClr>
                <a:schemeClr val="tx1"/>
              </a:buClr>
              <a:buFont typeface="Symbol" charset="0"/>
              <a:buChar char="·"/>
              <a:tabLst>
                <a:tab pos="282575" algn="l"/>
              </a:tabLst>
            </a:pPr>
            <a:r>
              <a:rPr lang="en-US" sz="2000" dirty="0">
                <a:latin typeface="Arial" charset="0"/>
                <a:cs typeface="Arial" charset="0"/>
              </a:rPr>
              <a:t>Conducted in static sealed containers. </a:t>
            </a:r>
          </a:p>
          <a:p>
            <a:pPr marL="1143000" lvl="1" indent="-282575" eaLnBrk="1" hangingPunct="1">
              <a:spcBef>
                <a:spcPct val="0"/>
              </a:spcBef>
              <a:buClr>
                <a:schemeClr val="tx1"/>
              </a:buClr>
              <a:buFont typeface="Symbol" charset="0"/>
              <a:buChar char="·"/>
              <a:tabLst>
                <a:tab pos="282575" algn="l"/>
              </a:tabLst>
            </a:pPr>
            <a:r>
              <a:rPr lang="en-US" sz="2000" dirty="0">
                <a:latin typeface="Arial" charset="0"/>
                <a:cs typeface="Arial" charset="0"/>
              </a:rPr>
              <a:t>CS was intended for outside riot control, not inside sealed environments.   		</a:t>
            </a:r>
          </a:p>
          <a:p>
            <a:pPr marL="0" indent="0" eaLnBrk="1" hangingPunct="1">
              <a:spcBef>
                <a:spcPct val="0"/>
              </a:spcBef>
              <a:buClr>
                <a:srgbClr val="008000"/>
              </a:buClr>
              <a:buFont typeface="Symbol" charset="0"/>
              <a:buNone/>
              <a:tabLst>
                <a:tab pos="282575" algn="l"/>
              </a:tabLst>
            </a:pPr>
            <a:endParaRPr lang="en-US" sz="2000" dirty="0">
              <a:latin typeface="Arial" charset="0"/>
            </a:endParaRPr>
          </a:p>
        </p:txBody>
      </p:sp>
      <p:sp>
        <p:nvSpPr>
          <p:cNvPr id="45465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01000" cy="1295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b="1" dirty="0" smtClean="0">
                <a:latin typeface="+mn-lt"/>
                <a:ea typeface="+mj-ea"/>
              </a:rPr>
              <a:t>NTOA - Philosophy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1676400"/>
            <a:ext cx="7315200" cy="4800600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Clr>
                <a:srgbClr val="008000"/>
              </a:buClr>
              <a:buFont typeface="Symbol" charset="0"/>
              <a:buChar char="·"/>
              <a:tabLst>
                <a:tab pos="174625" algn="l"/>
              </a:tabLst>
            </a:pPr>
            <a:endParaRPr lang="en-US" sz="1200" b="1">
              <a:latin typeface="Arial" charset="0"/>
            </a:endParaRPr>
          </a:p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SzPct val="85000"/>
              <a:buFont typeface="Symbol" charset="0"/>
              <a:buChar char="·"/>
              <a:tabLst>
                <a:tab pos="174625" algn="l"/>
              </a:tabLst>
            </a:pPr>
            <a:r>
              <a:rPr lang="en-US" sz="2400">
                <a:latin typeface="Arial" charset="0"/>
              </a:rPr>
              <a:t>  LCT</a:t>
            </a:r>
            <a:r>
              <a:rPr lang="en-US" sz="1200">
                <a:latin typeface="Arial" charset="0"/>
              </a:rPr>
              <a:t>50</a:t>
            </a:r>
            <a:r>
              <a:rPr lang="en-US" sz="2400">
                <a:latin typeface="Arial" charset="0"/>
              </a:rPr>
              <a:t> Formula and Incident Based. </a:t>
            </a:r>
          </a:p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SzPct val="85000"/>
              <a:buFont typeface="Symbol" charset="0"/>
              <a:buNone/>
              <a:tabLst>
                <a:tab pos="174625" algn="l"/>
              </a:tabLst>
            </a:pPr>
            <a:endParaRPr lang="en-US" sz="1200">
              <a:latin typeface="Arial" charset="0"/>
            </a:endParaRPr>
          </a:p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SzPct val="85000"/>
              <a:buFont typeface="Symbol" charset="0"/>
              <a:buChar char="·"/>
              <a:tabLst>
                <a:tab pos="174625" algn="l"/>
              </a:tabLst>
            </a:pPr>
            <a:r>
              <a:rPr lang="en-US" sz="2400">
                <a:latin typeface="Arial" charset="0"/>
              </a:rPr>
              <a:t>  Uses Edgewood Arsenal Study as a </a:t>
            </a:r>
            <a:r>
              <a:rPr lang="ja-JP" altLang="en-US" sz="2400">
                <a:latin typeface="Arial" charset="0"/>
              </a:rPr>
              <a:t>“</a:t>
            </a:r>
            <a:r>
              <a:rPr lang="en-US" altLang="ja-JP" sz="2400">
                <a:latin typeface="Arial" charset="0"/>
              </a:rPr>
              <a:t>baseline.</a:t>
            </a:r>
            <a:r>
              <a:rPr lang="ja-JP" altLang="en-US" sz="2400">
                <a:latin typeface="Arial" charset="0"/>
              </a:rPr>
              <a:t>”</a:t>
            </a:r>
            <a:r>
              <a:rPr lang="en-US" altLang="ja-JP" sz="2400">
                <a:latin typeface="Arial" charset="0"/>
              </a:rPr>
              <a:t>  </a:t>
            </a:r>
          </a:p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SzPct val="85000"/>
              <a:buFont typeface="Symbol" charset="0"/>
              <a:buNone/>
              <a:tabLst>
                <a:tab pos="174625" algn="l"/>
              </a:tabLst>
            </a:pPr>
            <a:endParaRPr lang="en-US" sz="1200">
              <a:latin typeface="Arial" charset="0"/>
            </a:endParaRPr>
          </a:p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SzPct val="85000"/>
              <a:buFont typeface="Symbol" charset="0"/>
              <a:buChar char="·"/>
              <a:tabLst>
                <a:tab pos="174625" algn="l"/>
              </a:tabLst>
            </a:pPr>
            <a:r>
              <a:rPr lang="en-US" sz="2400">
                <a:latin typeface="Arial" charset="0"/>
              </a:rPr>
              <a:t>  Estimates the time a suspect can remain in the  	 agent. </a:t>
            </a:r>
          </a:p>
        </p:txBody>
      </p:sp>
      <p:sp>
        <p:nvSpPr>
          <p:cNvPr id="455683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0010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b="1" dirty="0" smtClean="0">
                <a:latin typeface="+mn-lt"/>
                <a:ea typeface="+mj-ea"/>
              </a:rPr>
              <a:t>CATO - Philosophy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1676400"/>
            <a:ext cx="7315200" cy="4800600"/>
          </a:xfrm>
        </p:spPr>
        <p:txBody>
          <a:bodyPr/>
          <a:lstStyle/>
          <a:p>
            <a:pPr marL="338138" indent="-338138" algn="just" eaLnBrk="1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Font typeface="Symbol" charset="0"/>
              <a:buChar char="·"/>
              <a:tabLst>
                <a:tab pos="282575" algn="l"/>
              </a:tabLst>
            </a:pPr>
            <a:r>
              <a:rPr lang="en-US" sz="2400" dirty="0">
                <a:latin typeface="Arial" charset="0"/>
              </a:rPr>
              <a:t>Formula developed from an Edgewood Arsenal study of CS exposure in 1967.</a:t>
            </a:r>
          </a:p>
          <a:p>
            <a:pPr marL="338138" indent="-338138" algn="just" eaLnBrk="1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SzPct val="125000"/>
              <a:buFontTx/>
              <a:buNone/>
              <a:tabLst>
                <a:tab pos="282575" algn="l"/>
              </a:tabLst>
            </a:pPr>
            <a:endParaRPr lang="en-US" sz="2400" dirty="0">
              <a:latin typeface="Arial" charset="0"/>
            </a:endParaRPr>
          </a:p>
          <a:p>
            <a:pPr marL="338138" indent="-338138" algn="just" eaLnBrk="1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SzPct val="125000"/>
              <a:tabLst>
                <a:tab pos="282575" algn="l"/>
              </a:tabLst>
            </a:pPr>
            <a:r>
              <a:rPr lang="en-US" sz="2400" dirty="0">
                <a:latin typeface="Arial" charset="0"/>
              </a:rPr>
              <a:t>Edgewood Arsenal is a chemical research facility (now known as US Army Medical Research Institute of Chemical Defense). </a:t>
            </a:r>
          </a:p>
          <a:p>
            <a:pPr marL="338138" indent="-338138" algn="just" eaLnBrk="1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Font typeface="Symbol" charset="0"/>
              <a:buChar char="·"/>
              <a:tabLst>
                <a:tab pos="282575" algn="l"/>
              </a:tabLst>
            </a:pPr>
            <a:endParaRPr lang="en-US" sz="2400" dirty="0">
              <a:latin typeface="Arial" charset="0"/>
            </a:endParaRPr>
          </a:p>
          <a:p>
            <a:pPr marL="338138" indent="-338138" algn="just" eaLnBrk="1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Font typeface="Symbol" charset="0"/>
              <a:buChar char="·"/>
              <a:tabLst>
                <a:tab pos="282575" algn="l"/>
              </a:tabLst>
            </a:pPr>
            <a:r>
              <a:rPr lang="en-US" sz="2400" dirty="0">
                <a:latin typeface="Arial" charset="0"/>
              </a:rPr>
              <a:t>Conducted for the U.S Army who was replacing </a:t>
            </a:r>
            <a:r>
              <a:rPr lang="en-US" sz="2400" dirty="0" smtClean="0">
                <a:latin typeface="Arial" charset="0"/>
              </a:rPr>
              <a:t>CN with </a:t>
            </a:r>
            <a:r>
              <a:rPr lang="en-US" sz="2400" dirty="0">
                <a:latin typeface="Arial" charset="0"/>
              </a:rPr>
              <a:t>CS for outside riot control. Not inside or for civil law enforcement! </a:t>
            </a:r>
          </a:p>
          <a:p>
            <a:pPr marL="338138" indent="-338138" algn="just" eaLnBrk="1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Font typeface="Symbol" charset="0"/>
              <a:buNone/>
              <a:tabLst>
                <a:tab pos="282575" algn="l"/>
              </a:tabLst>
            </a:pPr>
            <a:r>
              <a:rPr lang="en-US" sz="2400" dirty="0">
                <a:latin typeface="Arial" charset="0"/>
              </a:rPr>
              <a:t> </a:t>
            </a:r>
          </a:p>
          <a:p>
            <a:pPr marL="338138" indent="-338138" algn="just" eaLnBrk="1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Font typeface="Symbol" charset="0"/>
              <a:buChar char="·"/>
              <a:tabLst>
                <a:tab pos="282575" algn="l"/>
              </a:tabLst>
            </a:pPr>
            <a:r>
              <a:rPr lang="en-US" sz="2400" dirty="0">
                <a:latin typeface="Arial" charset="0"/>
              </a:rPr>
              <a:t>Conducted in a static, sealed container. </a:t>
            </a:r>
          </a:p>
          <a:p>
            <a:pPr marL="338138" indent="-338138" algn="just" eaLnBrk="1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Font typeface="Symbol" charset="0"/>
              <a:buNone/>
              <a:tabLst>
                <a:tab pos="282575" algn="l"/>
              </a:tabLst>
            </a:pPr>
            <a:endParaRPr lang="en-US" sz="2400" dirty="0">
              <a:latin typeface="Arial" charset="0"/>
            </a:endParaRPr>
          </a:p>
          <a:p>
            <a:pPr marL="338138" indent="-338138" algn="just" eaLnBrk="1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Font typeface="Symbol" charset="0"/>
              <a:buChar char="·"/>
              <a:tabLst>
                <a:tab pos="282575" algn="l"/>
              </a:tabLst>
            </a:pPr>
            <a:r>
              <a:rPr lang="en-US" sz="2400" dirty="0">
                <a:latin typeface="Arial" charset="0"/>
              </a:rPr>
              <a:t>Formula values determined concentration levels were lethal for 50% of population.  </a:t>
            </a:r>
          </a:p>
          <a:p>
            <a:pPr marL="338138" indent="-338138" algn="just" eaLnBrk="1" hangingPunct="1">
              <a:lnSpc>
                <a:spcPct val="80000"/>
              </a:lnSpc>
              <a:spcBef>
                <a:spcPct val="0"/>
              </a:spcBef>
              <a:buClr>
                <a:srgbClr val="008000"/>
              </a:buClr>
              <a:buFont typeface="Symbol" charset="0"/>
              <a:buNone/>
              <a:tabLst>
                <a:tab pos="282575" algn="l"/>
              </a:tabLst>
            </a:pPr>
            <a:r>
              <a:rPr lang="en-US" sz="2400" dirty="0">
                <a:latin typeface="Arial" charset="0"/>
              </a:rPr>
              <a:t> </a:t>
            </a:r>
          </a:p>
        </p:txBody>
      </p:sp>
      <p:sp>
        <p:nvSpPr>
          <p:cNvPr id="444419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924800" cy="914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b="1" dirty="0" smtClean="0">
                <a:latin typeface="+mn-lt"/>
                <a:ea typeface="+mj-ea"/>
              </a:rPr>
              <a:t>LCT</a:t>
            </a:r>
            <a:r>
              <a:rPr lang="en-US" b="1" baseline="-25000" dirty="0" smtClean="0">
                <a:latin typeface="+mn-lt"/>
                <a:ea typeface="+mj-ea"/>
              </a:rPr>
              <a:t>50</a:t>
            </a:r>
            <a:r>
              <a:rPr lang="en-US" b="1" dirty="0" smtClean="0">
                <a:latin typeface="+mn-lt"/>
                <a:ea typeface="+mj-ea"/>
              </a:rPr>
              <a:t> - History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2475" y="1676400"/>
            <a:ext cx="7620000" cy="4068763"/>
          </a:xfrm>
        </p:spPr>
        <p:txBody>
          <a:bodyPr/>
          <a:lstStyle/>
          <a:p>
            <a:pPr marL="0" indent="0" eaLnBrk="1" hangingPunct="1">
              <a:buClr>
                <a:srgbClr val="008000"/>
              </a:buClr>
              <a:buFont typeface="Symbol" charset="0"/>
              <a:buNone/>
            </a:pPr>
            <a:r>
              <a:rPr lang="en-US" sz="4000">
                <a:solidFill>
                  <a:srgbClr val="FF0000"/>
                </a:solidFill>
                <a:latin typeface="Arial" charset="0"/>
              </a:rPr>
              <a:t>Concentration </a:t>
            </a:r>
            <a:r>
              <a:rPr lang="en-US" sz="4000">
                <a:solidFill>
                  <a:srgbClr val="0000FF"/>
                </a:solidFill>
                <a:latin typeface="Arial" charset="0"/>
              </a:rPr>
              <a:t>(LC</a:t>
            </a:r>
            <a:r>
              <a:rPr lang="en-US" sz="4000" baseline="-25000">
                <a:solidFill>
                  <a:srgbClr val="0000FF"/>
                </a:solidFill>
                <a:latin typeface="Arial" charset="0"/>
              </a:rPr>
              <a:t>50</a:t>
            </a:r>
            <a:r>
              <a:rPr lang="en-US" sz="4000">
                <a:solidFill>
                  <a:srgbClr val="0000FF"/>
                </a:solidFill>
                <a:latin typeface="Arial" charset="0"/>
              </a:rPr>
              <a:t>) </a:t>
            </a:r>
            <a:r>
              <a:rPr lang="en-US" sz="4000">
                <a:solidFill>
                  <a:srgbClr val="FF0000"/>
                </a:solidFill>
                <a:latin typeface="Arial" charset="0"/>
              </a:rPr>
              <a:t>multiplied by the time </a:t>
            </a:r>
            <a:r>
              <a:rPr lang="en-US" sz="4000">
                <a:solidFill>
                  <a:srgbClr val="0000FF"/>
                </a:solidFill>
                <a:latin typeface="Arial" charset="0"/>
              </a:rPr>
              <a:t>(T)</a:t>
            </a:r>
            <a:r>
              <a:rPr lang="en-US" sz="4000">
                <a:solidFill>
                  <a:srgbClr val="FF0000"/>
                </a:solidFill>
                <a:latin typeface="Arial" charset="0"/>
              </a:rPr>
              <a:t> of exposure that is lethal to </a:t>
            </a:r>
            <a:r>
              <a:rPr lang="en-US" sz="4000">
                <a:solidFill>
                  <a:srgbClr val="0000FF"/>
                </a:solidFill>
                <a:latin typeface="Arial" charset="0"/>
              </a:rPr>
              <a:t>50%</a:t>
            </a:r>
            <a:r>
              <a:rPr lang="en-US" sz="4000">
                <a:solidFill>
                  <a:srgbClr val="FF0000"/>
                </a:solidFill>
                <a:latin typeface="Arial" charset="0"/>
              </a:rPr>
              <a:t> of exposed personnel.</a:t>
            </a:r>
            <a:endParaRPr lang="en-US">
              <a:solidFill>
                <a:srgbClr val="FF0000"/>
              </a:solidFill>
              <a:latin typeface="Arial" charset="0"/>
            </a:endParaRPr>
          </a:p>
          <a:p>
            <a:pPr marL="0" indent="0" eaLnBrk="1" hangingPunct="1">
              <a:buClr>
                <a:srgbClr val="008000"/>
              </a:buClr>
              <a:buFont typeface="Symbol" charset="0"/>
              <a:buNone/>
            </a:pPr>
            <a:endParaRPr lang="en-US" sz="2800">
              <a:latin typeface="Arial" charset="0"/>
            </a:endParaRPr>
          </a:p>
          <a:p>
            <a:pPr marL="0" indent="0" algn="ctr" eaLnBrk="1" hangingPunct="1">
              <a:buClr>
                <a:srgbClr val="008000"/>
              </a:buClr>
              <a:buFont typeface="Symbol" charset="0"/>
              <a:buNone/>
            </a:pPr>
            <a:r>
              <a:rPr lang="en-US" sz="2800">
                <a:latin typeface="Arial" charset="0"/>
              </a:rPr>
              <a:t>(Expressed in minutes of exposure.)</a:t>
            </a:r>
          </a:p>
          <a:p>
            <a:pPr marL="0" indent="0" eaLnBrk="1" hangingPunct="1"/>
            <a:endParaRPr lang="en-US">
              <a:latin typeface="Arial" charset="0"/>
            </a:endParaRPr>
          </a:p>
        </p:txBody>
      </p:sp>
      <p:sp>
        <p:nvSpPr>
          <p:cNvPr id="41370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b="1" dirty="0" smtClean="0">
                <a:latin typeface="+mn-lt"/>
                <a:ea typeface="+mj-ea"/>
              </a:rPr>
              <a:t>LCT</a:t>
            </a:r>
            <a:r>
              <a:rPr lang="en-US" b="1" baseline="-25000" dirty="0" smtClean="0">
                <a:latin typeface="+mn-lt"/>
                <a:ea typeface="+mj-ea"/>
              </a:rPr>
              <a:t>50</a:t>
            </a:r>
            <a:r>
              <a:rPr lang="en-US" b="1" dirty="0" smtClean="0">
                <a:latin typeface="+mn-lt"/>
                <a:ea typeface="+mj-ea"/>
              </a:rPr>
              <a:t> - Defined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76400"/>
            <a:ext cx="7315200" cy="4267200"/>
          </a:xfrm>
        </p:spPr>
        <p:txBody>
          <a:bodyPr/>
          <a:lstStyle/>
          <a:p>
            <a:pPr marL="638175" indent="-625475" eaLnBrk="1" hangingPunct="1">
              <a:lnSpc>
                <a:spcPct val="80000"/>
              </a:lnSpc>
              <a:spcBef>
                <a:spcPct val="40000"/>
              </a:spcBef>
              <a:buFont typeface="+mj-lt"/>
              <a:buAutoNum type="arabicPeriod"/>
              <a:defRPr/>
            </a:pPr>
            <a:r>
              <a:rPr lang="en-US" sz="3600" dirty="0" smtClean="0">
                <a:ea typeface="+mn-ea"/>
              </a:rPr>
              <a:t>Helps determine amount of chemical agent to use.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40000"/>
              </a:spcBef>
              <a:buFont typeface="Symbol" pitchFamily="18" charset="2"/>
              <a:buAutoNum type="arabicPeriod"/>
              <a:defRPr/>
            </a:pPr>
            <a:r>
              <a:rPr lang="en-US" sz="3600" dirty="0" smtClean="0">
                <a:ea typeface="+mn-ea"/>
              </a:rPr>
              <a:t>Estimates the time a suspect can remain in agent environment.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40000"/>
              </a:spcBef>
              <a:buFont typeface="Symbol" pitchFamily="18" charset="2"/>
              <a:buAutoNum type="arabicPeriod"/>
              <a:defRPr/>
            </a:pPr>
            <a:r>
              <a:rPr lang="en-US" sz="3600" dirty="0" smtClean="0">
                <a:ea typeface="+mn-ea"/>
              </a:rPr>
              <a:t>Provides a guideline for command staff and for potential criminal &amp; civil litigation.</a:t>
            </a:r>
          </a:p>
        </p:txBody>
      </p:sp>
      <p:sp>
        <p:nvSpPr>
          <p:cNvPr id="41677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ea typeface="+mj-ea"/>
              </a:rPr>
              <a:t> </a:t>
            </a:r>
            <a:r>
              <a:rPr lang="en-US" b="1" dirty="0">
                <a:latin typeface="+mn-lt"/>
              </a:rPr>
              <a:t>LCT</a:t>
            </a:r>
            <a:r>
              <a:rPr lang="en-US" b="1" baseline="-25000" dirty="0">
                <a:latin typeface="+mn-lt"/>
              </a:rPr>
              <a:t>50</a:t>
            </a:r>
            <a:r>
              <a:rPr lang="en-US" b="1" dirty="0" smtClean="0">
                <a:latin typeface="+mn-lt"/>
                <a:ea typeface="+mj-ea"/>
              </a:rPr>
              <a:t> - Purpose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305800" cy="45720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b="1" dirty="0">
                <a:solidFill>
                  <a:srgbClr val="00B050"/>
                </a:solidFill>
                <a:latin typeface="Arial" charset="0"/>
              </a:rPr>
              <a:t>Two Step Process</a:t>
            </a:r>
            <a:r>
              <a:rPr lang="en-US" sz="2400" b="1" dirty="0">
                <a:solidFill>
                  <a:srgbClr val="00B050"/>
                </a:solidFill>
                <a:latin typeface="Arial" charset="0"/>
              </a:rPr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1200" b="1" dirty="0">
              <a:solidFill>
                <a:srgbClr val="FF3300"/>
              </a:solidFill>
              <a:latin typeface="Arial" charset="0"/>
            </a:endParaRPr>
          </a:p>
          <a:p>
            <a:pPr marL="457200" lvl="1" indent="0" eaLnBrk="1" hangingPunct="1">
              <a:lnSpc>
                <a:spcPct val="90000"/>
              </a:lnSpc>
              <a:buClr>
                <a:srgbClr val="003300"/>
              </a:buClr>
              <a:buSzPct val="90000"/>
              <a:buFontTx/>
              <a:buNone/>
            </a:pPr>
            <a:r>
              <a:rPr lang="en-US" sz="2400" b="1" u="sng" dirty="0">
                <a:latin typeface="Arial" charset="0"/>
                <a:cs typeface="Arial" charset="0"/>
              </a:rPr>
              <a:t>Step </a:t>
            </a:r>
            <a:r>
              <a:rPr lang="en-US" sz="2400" b="1" u="sng" dirty="0" smtClean="0">
                <a:latin typeface="Arial" charset="0"/>
                <a:cs typeface="Arial" charset="0"/>
              </a:rPr>
              <a:t>One</a:t>
            </a:r>
            <a:r>
              <a:rPr lang="en-US" sz="2400" dirty="0" smtClean="0">
                <a:latin typeface="Arial" charset="0"/>
                <a:cs typeface="Arial" charset="0"/>
              </a:rPr>
              <a:t> - Determine Cubic Feet  </a:t>
            </a:r>
            <a:endParaRPr lang="en-US" sz="2400" dirty="0">
              <a:latin typeface="Arial" charset="0"/>
              <a:cs typeface="Arial" charset="0"/>
            </a:endParaRPr>
          </a:p>
          <a:p>
            <a:pPr marL="457200" lvl="1" indent="0" eaLnBrk="1" hangingPunct="1">
              <a:lnSpc>
                <a:spcPct val="90000"/>
              </a:lnSpc>
              <a:buClr>
                <a:srgbClr val="003300"/>
              </a:buClr>
              <a:buSzPct val="90000"/>
              <a:buFontTx/>
              <a:buNone/>
            </a:pPr>
            <a:r>
              <a:rPr lang="en-US" sz="2400" b="1" dirty="0">
                <a:latin typeface="Arial" charset="0"/>
                <a:cs typeface="Arial" charset="0"/>
              </a:rPr>
              <a:t> </a:t>
            </a:r>
            <a:r>
              <a:rPr lang="en-US" sz="2400" dirty="0">
                <a:latin typeface="Arial" charset="0"/>
                <a:cs typeface="Arial" charset="0"/>
              </a:rPr>
              <a:t> Room(s) volume ( L x W x H ) </a:t>
            </a:r>
            <a:r>
              <a:rPr lang="en-US" dirty="0">
                <a:latin typeface="Arial" charset="0"/>
                <a:cs typeface="Arial" charset="0"/>
              </a:rPr>
              <a:t>=</a:t>
            </a:r>
            <a:r>
              <a:rPr lang="en-US" sz="2400" dirty="0">
                <a:latin typeface="Arial" charset="0"/>
                <a:cs typeface="Arial" charset="0"/>
              </a:rPr>
              <a:t> </a:t>
            </a:r>
            <a:r>
              <a:rPr lang="en-US" sz="2400" u="sng" dirty="0">
                <a:latin typeface="Arial" charset="0"/>
                <a:cs typeface="Arial" charset="0"/>
              </a:rPr>
              <a:t>Cubic Feet</a:t>
            </a:r>
            <a:r>
              <a:rPr lang="en-US" sz="2400" dirty="0">
                <a:latin typeface="Arial" charset="0"/>
                <a:cs typeface="Arial" charset="0"/>
              </a:rPr>
              <a:t> </a:t>
            </a:r>
            <a:r>
              <a:rPr lang="en-US" sz="2400" dirty="0">
                <a:solidFill>
                  <a:srgbClr val="3366FF"/>
                </a:solidFill>
                <a:latin typeface="Arial" charset="0"/>
                <a:cs typeface="Arial" charset="0"/>
              </a:rPr>
              <a:t>(CF)</a:t>
            </a:r>
          </a:p>
          <a:p>
            <a:pPr marL="457200" lvl="1" indent="0" eaLnBrk="1" hangingPunct="1">
              <a:lnSpc>
                <a:spcPct val="90000"/>
              </a:lnSpc>
              <a:buClr>
                <a:srgbClr val="003300"/>
              </a:buClr>
              <a:buSzPct val="90000"/>
              <a:buFontTx/>
              <a:buNone/>
            </a:pPr>
            <a:endParaRPr lang="en-US" sz="1200" b="1" dirty="0">
              <a:latin typeface="Arial" charset="0"/>
              <a:cs typeface="Arial" charset="0"/>
            </a:endParaRPr>
          </a:p>
          <a:p>
            <a:pPr marL="457200" lvl="1" indent="0" eaLnBrk="1" hangingPunct="1">
              <a:lnSpc>
                <a:spcPct val="90000"/>
              </a:lnSpc>
              <a:buClr>
                <a:srgbClr val="003300"/>
              </a:buClr>
              <a:buSzPct val="90000"/>
              <a:buFontTx/>
              <a:buNone/>
            </a:pPr>
            <a:r>
              <a:rPr lang="en-US" sz="2400" b="1" u="sng" dirty="0">
                <a:latin typeface="Arial" charset="0"/>
                <a:cs typeface="Arial" charset="0"/>
              </a:rPr>
              <a:t>Step </a:t>
            </a:r>
            <a:r>
              <a:rPr lang="en-US" sz="2400" b="1" u="sng" dirty="0" smtClean="0">
                <a:latin typeface="Arial" charset="0"/>
                <a:cs typeface="Arial" charset="0"/>
              </a:rPr>
              <a:t>Two</a:t>
            </a:r>
            <a:r>
              <a:rPr lang="en-US" sz="2400" b="1" dirty="0" smtClean="0">
                <a:latin typeface="Arial" charset="0"/>
                <a:cs typeface="Arial" charset="0"/>
              </a:rPr>
              <a:t> – </a:t>
            </a:r>
            <a:r>
              <a:rPr lang="en-US" sz="2400" dirty="0" smtClean="0">
                <a:latin typeface="Arial" charset="0"/>
                <a:cs typeface="Arial" charset="0"/>
              </a:rPr>
              <a:t>Determine Time or Amount of Agent Used</a:t>
            </a:r>
            <a:endParaRPr lang="en-US" sz="2400" dirty="0">
              <a:latin typeface="Arial" charset="0"/>
              <a:cs typeface="Arial" charset="0"/>
            </a:endParaRPr>
          </a:p>
          <a:p>
            <a:pPr marL="2174875" lvl="3" indent="-1717675" eaLnBrk="1" hangingPunct="1">
              <a:lnSpc>
                <a:spcPct val="90000"/>
              </a:lnSpc>
              <a:buClr>
                <a:srgbClr val="000099"/>
              </a:buClr>
              <a:buSzPct val="120000"/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latin typeface="Arial" charset="0"/>
                <a:cs typeface="Arial" charset="0"/>
              </a:rPr>
              <a:t>  </a:t>
            </a:r>
            <a:r>
              <a:rPr lang="en-US" sz="2400" b="1" dirty="0">
                <a:solidFill>
                  <a:srgbClr val="FFFF00"/>
                </a:solidFill>
                <a:latin typeface="Arial" charset="0"/>
                <a:cs typeface="Arial" charset="0"/>
              </a:rPr>
              <a:t>Time Based: </a:t>
            </a:r>
          </a:p>
          <a:p>
            <a:pPr marL="457200" lvl="1" indent="0" eaLnBrk="1" hangingPunct="1">
              <a:lnSpc>
                <a:spcPct val="90000"/>
              </a:lnSpc>
              <a:buClr>
                <a:srgbClr val="003300"/>
              </a:buClr>
              <a:buSzPct val="90000"/>
              <a:buFontTx/>
              <a:buNone/>
            </a:pPr>
            <a:r>
              <a:rPr lang="en-US" sz="2400" b="1" dirty="0">
                <a:solidFill>
                  <a:srgbClr val="0000FF"/>
                </a:solidFill>
                <a:latin typeface="Arial" charset="0"/>
                <a:cs typeface="Arial" charset="0"/>
              </a:rPr>
              <a:t>    </a:t>
            </a:r>
            <a:r>
              <a:rPr lang="en-US" sz="2400" dirty="0">
                <a:solidFill>
                  <a:srgbClr val="0000FF"/>
                </a:solidFill>
                <a:latin typeface="Arial" charset="0"/>
                <a:cs typeface="Arial" charset="0"/>
              </a:rPr>
              <a:t>CF </a:t>
            </a:r>
            <a:r>
              <a:rPr lang="en-US" sz="2400" dirty="0">
                <a:latin typeface="Arial" charset="0"/>
                <a:cs typeface="Arial" charset="0"/>
              </a:rPr>
              <a:t>x .71 ÷ Proposed LCT</a:t>
            </a:r>
            <a:r>
              <a:rPr lang="en-US" sz="2400" baseline="-25000" dirty="0">
                <a:latin typeface="Arial" charset="0"/>
                <a:cs typeface="Arial" charset="0"/>
              </a:rPr>
              <a:t>50</a:t>
            </a:r>
            <a:r>
              <a:rPr lang="en-US" sz="1200" dirty="0">
                <a:latin typeface="Arial" charset="0"/>
                <a:cs typeface="Arial" charset="0"/>
              </a:rPr>
              <a:t>  </a:t>
            </a:r>
            <a:r>
              <a:rPr lang="en-US" sz="2400" dirty="0">
                <a:latin typeface="Arial" charset="0"/>
                <a:cs typeface="Arial" charset="0"/>
              </a:rPr>
              <a:t>= Grams of Agent </a:t>
            </a:r>
          </a:p>
          <a:p>
            <a:pPr marL="457200" lvl="1" indent="0" eaLnBrk="1" hangingPunct="1">
              <a:lnSpc>
                <a:spcPct val="90000"/>
              </a:lnSpc>
              <a:buClr>
                <a:srgbClr val="003300"/>
              </a:buClr>
              <a:buSzPct val="90000"/>
              <a:buFontTx/>
              <a:buNone/>
            </a:pPr>
            <a:endParaRPr lang="en-US" sz="800" u="sng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2400300" lvl="1" indent="0" eaLnBrk="1" hangingPunct="1">
              <a:lnSpc>
                <a:spcPct val="90000"/>
              </a:lnSpc>
              <a:buClr>
                <a:srgbClr val="003300"/>
              </a:buClr>
              <a:buSzPct val="90000"/>
              <a:buFontTx/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OR </a:t>
            </a:r>
            <a:endParaRPr lang="en-US" sz="2000" b="1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457200" lvl="1" indent="0" eaLnBrk="1" hangingPunct="1">
              <a:lnSpc>
                <a:spcPct val="90000"/>
              </a:lnSpc>
              <a:buClr>
                <a:srgbClr val="003300"/>
              </a:buClr>
              <a:buSzPct val="90000"/>
              <a:buFontTx/>
              <a:buNone/>
            </a:pPr>
            <a:r>
              <a:rPr lang="en-US" sz="2400" b="1" dirty="0">
                <a:solidFill>
                  <a:srgbClr val="72BFC5"/>
                </a:solidFill>
                <a:latin typeface="Arial" charset="0"/>
                <a:cs typeface="Arial" charset="0"/>
              </a:rPr>
              <a:t>  </a:t>
            </a:r>
            <a:r>
              <a:rPr lang="en-US" sz="2400" b="1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Amount </a:t>
            </a:r>
            <a:r>
              <a:rPr lang="en-US" sz="2400" b="1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of Agent </a:t>
            </a:r>
            <a:r>
              <a:rPr lang="en-US" sz="2400" b="1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Used Based:</a:t>
            </a:r>
            <a:endParaRPr lang="en-US" sz="2400" b="1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marL="457200" lvl="1" indent="0" eaLnBrk="1" hangingPunct="1">
              <a:lnSpc>
                <a:spcPct val="90000"/>
              </a:lnSpc>
              <a:buClr>
                <a:srgbClr val="003300"/>
              </a:buClr>
              <a:buSzPct val="90000"/>
              <a:buFontTx/>
              <a:buNone/>
            </a:pPr>
            <a:r>
              <a:rPr lang="en-US" sz="2400" b="1" dirty="0">
                <a:solidFill>
                  <a:srgbClr val="0000FF"/>
                </a:solidFill>
                <a:latin typeface="Arial" charset="0"/>
                <a:cs typeface="Arial" charset="0"/>
              </a:rPr>
              <a:t>    </a:t>
            </a:r>
            <a:r>
              <a:rPr lang="en-US" sz="2400" dirty="0">
                <a:solidFill>
                  <a:srgbClr val="0000FF"/>
                </a:solidFill>
                <a:latin typeface="Arial" charset="0"/>
                <a:cs typeface="Arial" charset="0"/>
              </a:rPr>
              <a:t>CF </a:t>
            </a:r>
            <a:r>
              <a:rPr lang="en-US" sz="2400" dirty="0">
                <a:latin typeface="Arial" charset="0"/>
                <a:cs typeface="Arial" charset="0"/>
              </a:rPr>
              <a:t>÷ Grams of Agent x .71 = Proposed LCT</a:t>
            </a:r>
            <a:r>
              <a:rPr lang="en-US" sz="2400" baseline="-25000" dirty="0">
                <a:latin typeface="Arial" charset="0"/>
                <a:cs typeface="Arial" charset="0"/>
              </a:rPr>
              <a:t>50</a:t>
            </a:r>
            <a:r>
              <a:rPr lang="en-US" sz="2400" b="1" dirty="0">
                <a:solidFill>
                  <a:srgbClr val="CC99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35226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73163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b="1" dirty="0" smtClean="0">
                <a:latin typeface="+mn-lt"/>
                <a:ea typeface="+mj-ea"/>
              </a:rPr>
              <a:t>LCT</a:t>
            </a:r>
            <a:r>
              <a:rPr lang="en-US" b="1" baseline="-25000" dirty="0" smtClean="0">
                <a:latin typeface="+mn-lt"/>
                <a:ea typeface="+mj-ea"/>
              </a:rPr>
              <a:t>50</a:t>
            </a:r>
            <a:r>
              <a:rPr lang="en-US" b="1" dirty="0" smtClean="0">
                <a:latin typeface="+mn-lt"/>
                <a:ea typeface="+mj-ea"/>
              </a:rPr>
              <a:t> - Formula </a:t>
            </a:r>
          </a:p>
        </p:txBody>
      </p:sp>
      <p:sp>
        <p:nvSpPr>
          <p:cNvPr id="5" name="Division 4"/>
          <p:cNvSpPr/>
          <p:nvPr/>
        </p:nvSpPr>
        <p:spPr bwMode="auto">
          <a:xfrm>
            <a:off x="304800" y="4267200"/>
            <a:ext cx="914400" cy="914400"/>
          </a:xfrm>
          <a:prstGeom prst="mathDivide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+mn-ea"/>
              <a:cs typeface="Arial" charset="0"/>
            </a:endParaRPr>
          </a:p>
        </p:txBody>
      </p:sp>
      <p:sp>
        <p:nvSpPr>
          <p:cNvPr id="6" name="Division 5"/>
          <p:cNvSpPr/>
          <p:nvPr/>
        </p:nvSpPr>
        <p:spPr bwMode="auto">
          <a:xfrm>
            <a:off x="1066800" y="1143000"/>
            <a:ext cx="914400" cy="762000"/>
          </a:xfrm>
          <a:prstGeom prst="mathDivide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+mn-ea"/>
              <a:cs typeface="Arial" charset="0"/>
            </a:endParaRPr>
          </a:p>
        </p:txBody>
      </p:sp>
      <p:sp>
        <p:nvSpPr>
          <p:cNvPr id="7" name="Division 6"/>
          <p:cNvSpPr/>
          <p:nvPr/>
        </p:nvSpPr>
        <p:spPr bwMode="auto">
          <a:xfrm>
            <a:off x="457200" y="457200"/>
            <a:ext cx="914400" cy="914400"/>
          </a:xfrm>
          <a:prstGeom prst="mathDivide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+mn-ea"/>
              <a:cs typeface="Arial" charset="0"/>
            </a:endParaRPr>
          </a:p>
        </p:txBody>
      </p:sp>
      <p:sp>
        <p:nvSpPr>
          <p:cNvPr id="8" name="Division 7"/>
          <p:cNvSpPr/>
          <p:nvPr/>
        </p:nvSpPr>
        <p:spPr bwMode="auto">
          <a:xfrm>
            <a:off x="5638800" y="1371600"/>
            <a:ext cx="609600" cy="762000"/>
          </a:xfrm>
          <a:prstGeom prst="mathDivide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ea typeface="+mn-ea"/>
              <a:cs typeface="Arial" charset="0"/>
            </a:endParaRPr>
          </a:p>
        </p:txBody>
      </p:sp>
      <p:sp>
        <p:nvSpPr>
          <p:cNvPr id="9" name="Division 8"/>
          <p:cNvSpPr/>
          <p:nvPr/>
        </p:nvSpPr>
        <p:spPr bwMode="auto">
          <a:xfrm>
            <a:off x="5791200" y="2667000"/>
            <a:ext cx="3124200" cy="1295400"/>
          </a:xfrm>
          <a:prstGeom prst="mathDivide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+mn-ea"/>
              <a:cs typeface="Arial" charset="0"/>
            </a:endParaRPr>
          </a:p>
        </p:txBody>
      </p:sp>
      <p:sp>
        <p:nvSpPr>
          <p:cNvPr id="10" name="Division 9"/>
          <p:cNvSpPr/>
          <p:nvPr/>
        </p:nvSpPr>
        <p:spPr bwMode="auto">
          <a:xfrm>
            <a:off x="7162800" y="1524000"/>
            <a:ext cx="914400" cy="609600"/>
          </a:xfrm>
          <a:prstGeom prst="mathDivide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1676400"/>
            <a:ext cx="8077200" cy="4724400"/>
          </a:xfrm>
        </p:spPr>
        <p:txBody>
          <a:bodyPr/>
          <a:lstStyle/>
          <a:p>
            <a:pPr marL="282575" indent="-282575" eaLnBrk="1" hangingPunct="1">
              <a:lnSpc>
                <a:spcPct val="80000"/>
              </a:lnSpc>
              <a:buFontTx/>
              <a:buNone/>
              <a:tabLst>
                <a:tab pos="2630488" algn="l"/>
                <a:tab pos="2743200" algn="l"/>
              </a:tabLst>
              <a:defRPr/>
            </a:pPr>
            <a:r>
              <a:rPr lang="en-US" sz="4000" b="1" dirty="0">
                <a:solidFill>
                  <a:srgbClr val="FF3300"/>
                </a:solidFill>
                <a:latin typeface="Arial" charset="0"/>
                <a:cs typeface="Arial" charset="0"/>
              </a:rPr>
              <a:t>Constant (.71) </a:t>
            </a:r>
          </a:p>
          <a:p>
            <a:pPr marL="282575" indent="-282575" eaLnBrk="1" hangingPunct="1">
              <a:lnSpc>
                <a:spcPct val="80000"/>
              </a:lnSpc>
              <a:buFontTx/>
              <a:buNone/>
              <a:tabLst>
                <a:tab pos="2630488" algn="l"/>
                <a:tab pos="2743200" algn="l"/>
              </a:tabLst>
              <a:defRPr/>
            </a:pPr>
            <a:endParaRPr lang="en-US" sz="1200" b="1" dirty="0">
              <a:solidFill>
                <a:srgbClr val="FF3300"/>
              </a:solidFill>
              <a:latin typeface="Arial" charset="0"/>
              <a:cs typeface="Arial" charset="0"/>
            </a:endParaRPr>
          </a:p>
          <a:p>
            <a:pPr marL="573088" indent="-290513" eaLnBrk="1" hangingPunct="1">
              <a:lnSpc>
                <a:spcPct val="80000"/>
              </a:lnSpc>
              <a:tabLst>
                <a:tab pos="2630488" algn="l"/>
                <a:tab pos="2743200" algn="l"/>
              </a:tabLst>
              <a:defRPr/>
            </a:pPr>
            <a:r>
              <a:rPr lang="en-US" sz="3600" dirty="0">
                <a:latin typeface="Arial" charset="0"/>
                <a:cs typeface="Arial" charset="0"/>
              </a:rPr>
              <a:t>Based on US Army research. </a:t>
            </a:r>
            <a:endParaRPr lang="en-US" sz="3600" dirty="0" smtClean="0">
              <a:latin typeface="Arial" charset="0"/>
              <a:cs typeface="Arial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  <a:tabLst>
                <a:tab pos="2630488" algn="l"/>
                <a:tab pos="2743200" algn="l"/>
              </a:tabLst>
              <a:defRPr/>
            </a:pPr>
            <a:endParaRPr lang="en-US" sz="1800" dirty="0">
              <a:latin typeface="Arial" charset="0"/>
              <a:cs typeface="Arial" charset="0"/>
            </a:endParaRPr>
          </a:p>
          <a:p>
            <a:pPr marL="573088" indent="-290513" eaLnBrk="1" hangingPunct="1">
              <a:lnSpc>
                <a:spcPct val="80000"/>
              </a:lnSpc>
              <a:tabLst>
                <a:tab pos="2630488" algn="l"/>
                <a:tab pos="2743200" algn="l"/>
              </a:tabLst>
              <a:defRPr/>
            </a:pPr>
            <a:r>
              <a:rPr lang="en-US" sz="3600" dirty="0">
                <a:latin typeface="Arial" charset="0"/>
                <a:cs typeface="Arial" charset="0"/>
              </a:rPr>
              <a:t>Research that was based </a:t>
            </a:r>
            <a:r>
              <a:rPr lang="en-US" sz="3600" dirty="0" smtClean="0">
                <a:latin typeface="Arial" charset="0"/>
                <a:cs typeface="Arial" charset="0"/>
              </a:rPr>
              <a:t>on how </a:t>
            </a:r>
            <a:r>
              <a:rPr lang="en-US" sz="3600" dirty="0">
                <a:latin typeface="Arial" charset="0"/>
                <a:cs typeface="Arial" charset="0"/>
              </a:rPr>
              <a:t>much agent would kill </a:t>
            </a:r>
            <a:r>
              <a:rPr lang="en-US" sz="3600" dirty="0" smtClean="0">
                <a:latin typeface="Arial" charset="0"/>
                <a:cs typeface="Arial" charset="0"/>
              </a:rPr>
              <a:t>a human.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tabLst>
                <a:tab pos="2630488" algn="l"/>
                <a:tab pos="2743200" algn="l"/>
              </a:tabLst>
              <a:defRPr/>
            </a:pPr>
            <a:endParaRPr lang="en-US" sz="1800" dirty="0">
              <a:latin typeface="Arial" charset="0"/>
              <a:cs typeface="Arial" charset="0"/>
            </a:endParaRPr>
          </a:p>
          <a:p>
            <a:pPr marL="573088" indent="-290513" eaLnBrk="1" hangingPunct="1">
              <a:lnSpc>
                <a:spcPct val="80000"/>
              </a:lnSpc>
              <a:tabLst>
                <a:tab pos="2630488" algn="l"/>
                <a:tab pos="2743200" algn="l"/>
              </a:tabLst>
              <a:defRPr/>
            </a:pPr>
            <a:r>
              <a:rPr lang="en-US" sz="3600" dirty="0">
                <a:latin typeface="Arial" charset="0"/>
                <a:cs typeface="Arial" charset="0"/>
              </a:rPr>
              <a:t>Will never change. </a:t>
            </a:r>
          </a:p>
          <a:p>
            <a:pPr marL="282575" indent="-282575" eaLnBrk="1" hangingPunct="1">
              <a:lnSpc>
                <a:spcPct val="80000"/>
              </a:lnSpc>
              <a:tabLst>
                <a:tab pos="2630488" algn="l"/>
                <a:tab pos="2743200" algn="l"/>
              </a:tabLst>
              <a:defRPr/>
            </a:pPr>
            <a:endParaRPr lang="en-US" sz="3600" b="1" dirty="0">
              <a:solidFill>
                <a:srgbClr val="FF3300"/>
              </a:solidFill>
              <a:latin typeface="Arial" charset="0"/>
              <a:cs typeface="Arial" charset="0"/>
            </a:endParaRPr>
          </a:p>
          <a:p>
            <a:pPr marL="282575" indent="-282575" eaLnBrk="1" hangingPunct="1">
              <a:lnSpc>
                <a:spcPct val="80000"/>
              </a:lnSpc>
              <a:tabLst>
                <a:tab pos="2630488" algn="l"/>
                <a:tab pos="2743200" algn="l"/>
              </a:tabLst>
              <a:defRPr/>
            </a:pPr>
            <a:endParaRPr lang="en-US" sz="3600" b="1" dirty="0">
              <a:solidFill>
                <a:srgbClr val="FF3300"/>
              </a:solidFill>
              <a:latin typeface="Arial" charset="0"/>
              <a:cs typeface="Arial" charset="0"/>
            </a:endParaRPr>
          </a:p>
          <a:p>
            <a:pPr marL="282575" indent="-282575" eaLnBrk="1" hangingPunct="1">
              <a:lnSpc>
                <a:spcPct val="80000"/>
              </a:lnSpc>
              <a:buFontTx/>
              <a:buNone/>
              <a:tabLst>
                <a:tab pos="2630488" algn="l"/>
                <a:tab pos="2743200" algn="l"/>
              </a:tabLst>
              <a:defRPr/>
            </a:pPr>
            <a:endParaRPr lang="en-US" sz="3600" b="1" dirty="0">
              <a:latin typeface="Arial" charset="0"/>
              <a:cs typeface="Arial" charset="0"/>
            </a:endParaRPr>
          </a:p>
          <a:p>
            <a:pPr marL="2354263" lvl="3" indent="-520700" eaLnBrk="1" hangingPunct="1">
              <a:lnSpc>
                <a:spcPct val="80000"/>
              </a:lnSpc>
              <a:buClr>
                <a:srgbClr val="000099"/>
              </a:buClr>
              <a:buSzPct val="110000"/>
              <a:buFontTx/>
              <a:buNone/>
              <a:tabLst>
                <a:tab pos="2630488" algn="l"/>
                <a:tab pos="2743200" algn="l"/>
              </a:tabLst>
              <a:defRPr/>
            </a:pPr>
            <a:endParaRPr lang="en-US" sz="3600" b="1" dirty="0">
              <a:latin typeface="Arial" charset="0"/>
              <a:cs typeface="Arial" charset="0"/>
            </a:endParaRPr>
          </a:p>
        </p:txBody>
      </p:sp>
      <p:sp>
        <p:nvSpPr>
          <p:cNvPr id="4495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b="1" dirty="0" smtClean="0">
                <a:latin typeface="+mn-lt"/>
                <a:ea typeface="+mj-ea"/>
              </a:rPr>
              <a:t>LCT</a:t>
            </a:r>
            <a:r>
              <a:rPr lang="en-US" b="1" baseline="-25000" dirty="0" smtClean="0">
                <a:latin typeface="+mn-lt"/>
                <a:ea typeface="+mj-ea"/>
              </a:rPr>
              <a:t>50</a:t>
            </a:r>
            <a:r>
              <a:rPr lang="en-US" b="1" dirty="0" smtClean="0">
                <a:latin typeface="+mn-lt"/>
                <a:ea typeface="+mj-ea"/>
              </a:rPr>
              <a:t> Formula Constant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Arial" charset="0"/>
            </a:endParaRPr>
          </a:p>
        </p:txBody>
      </p:sp>
      <p:graphicFrame>
        <p:nvGraphicFramePr>
          <p:cNvPr id="3993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8950890"/>
              </p:ext>
            </p:extLst>
          </p:nvPr>
        </p:nvGraphicFramePr>
        <p:xfrm>
          <a:off x="387350" y="990600"/>
          <a:ext cx="8224838" cy="428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0" name="Document" r:id="rId3" imgW="8229600" imgH="4292600" progId="Word.Document.12">
                  <p:embed/>
                </p:oleObj>
              </mc:Choice>
              <mc:Fallback>
                <p:oleObj name="Document" r:id="rId3" imgW="8229600" imgH="4292600" progId="Word.Documen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350" y="990600"/>
                        <a:ext cx="8224838" cy="428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Arial" charset="0"/>
            </a:endParaRPr>
          </a:p>
        </p:txBody>
      </p:sp>
      <p:graphicFrame>
        <p:nvGraphicFramePr>
          <p:cNvPr id="40963" name="Object 2"/>
          <p:cNvGraphicFramePr>
            <a:graphicFrameLocks noChangeAspect="1"/>
          </p:cNvGraphicFramePr>
          <p:nvPr/>
        </p:nvGraphicFramePr>
        <p:xfrm>
          <a:off x="304800" y="990600"/>
          <a:ext cx="8389938" cy="460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4" name="Document" r:id="rId3" imgW="8242300" imgH="4610100" progId="Word.Document.12">
                  <p:embed/>
                </p:oleObj>
              </mc:Choice>
              <mc:Fallback>
                <p:oleObj name="Document" r:id="rId3" imgW="8242300" imgH="4610100" progId="Word.Documen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990600"/>
                        <a:ext cx="8389938" cy="460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4" descr="MUNI CARD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3" t="9059" r="5040" b="25522"/>
          <a:stretch>
            <a:fillRect/>
          </a:stretch>
        </p:blipFill>
        <p:spPr bwMode="auto">
          <a:xfrm>
            <a:off x="381000" y="3276600"/>
            <a:ext cx="3152812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0" name="Picture 7" descr="MUNITION C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143000"/>
            <a:ext cx="34290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4553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b="1" dirty="0" smtClean="0">
                <a:latin typeface="+mn-lt"/>
                <a:ea typeface="+mj-ea"/>
              </a:rPr>
              <a:t>Munitions Data Card</a:t>
            </a:r>
          </a:p>
        </p:txBody>
      </p:sp>
      <p:pic>
        <p:nvPicPr>
          <p:cNvPr id="2" name="Picture 1" descr="SED Munitions Card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429000"/>
            <a:ext cx="2356879" cy="3124200"/>
          </a:xfrm>
          <a:prstGeom prst="rect">
            <a:avLst/>
          </a:prstGeom>
        </p:spPr>
      </p:pic>
      <p:pic>
        <p:nvPicPr>
          <p:cNvPr id="3" name="Picture 2" descr="SDPD Chem Munitions chart  06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3505200"/>
            <a:ext cx="1752600" cy="23155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1143000"/>
            <a:ext cx="4572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Now that we know the </a:t>
            </a:r>
            <a:r>
              <a:rPr lang="ja-JP" altLang="en-US" sz="2800" dirty="0">
                <a:solidFill>
                  <a:srgbClr val="008000"/>
                </a:solidFill>
              </a:rPr>
              <a:t>“</a:t>
            </a:r>
            <a:r>
              <a:rPr lang="en-US" altLang="ja-JP" sz="2800" dirty="0">
                <a:solidFill>
                  <a:srgbClr val="008000"/>
                </a:solidFill>
              </a:rPr>
              <a:t>total # of grams of agent</a:t>
            </a:r>
            <a:r>
              <a:rPr lang="ja-JP" altLang="en-US" sz="2800" dirty="0">
                <a:solidFill>
                  <a:srgbClr val="008000"/>
                </a:solidFill>
              </a:rPr>
              <a:t>”</a:t>
            </a:r>
            <a:r>
              <a:rPr lang="en-US" altLang="ja-JP" sz="2800" dirty="0">
                <a:solidFill>
                  <a:srgbClr val="008000"/>
                </a:solidFill>
              </a:rPr>
              <a:t> and our LCT</a:t>
            </a:r>
            <a:r>
              <a:rPr lang="en-US" altLang="ja-JP" sz="2800" baseline="-25000" dirty="0">
                <a:solidFill>
                  <a:srgbClr val="008000"/>
                </a:solidFill>
              </a:rPr>
              <a:t>50</a:t>
            </a:r>
            <a:r>
              <a:rPr lang="en-US" altLang="ja-JP" sz="2800" dirty="0">
                <a:solidFill>
                  <a:srgbClr val="008000"/>
                </a:solidFill>
              </a:rPr>
              <a:t>, how many munitions will we need?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990600" y="914400"/>
            <a:ext cx="7086600" cy="4602163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7200" b="1" dirty="0">
                <a:solidFill>
                  <a:srgbClr val="FF0000"/>
                </a:solidFill>
                <a:latin typeface="+mn-lt"/>
                <a:cs typeface="Arial" charset="0"/>
              </a:rPr>
              <a:t>Questions</a:t>
            </a:r>
            <a:br>
              <a:rPr lang="en-US" sz="7200" b="1" dirty="0">
                <a:solidFill>
                  <a:srgbClr val="FF0000"/>
                </a:solidFill>
                <a:latin typeface="+mn-lt"/>
                <a:cs typeface="Arial" charset="0"/>
              </a:rPr>
            </a:br>
            <a:r>
              <a:rPr lang="en-US" sz="7200" b="1" dirty="0">
                <a:solidFill>
                  <a:srgbClr val="FF0000"/>
                </a:solidFill>
                <a:latin typeface="+mn-lt"/>
                <a:cs typeface="Arial" charset="0"/>
              </a:rPr>
              <a:t>or </a:t>
            </a:r>
            <a:br>
              <a:rPr lang="en-US" sz="7200" b="1" dirty="0">
                <a:solidFill>
                  <a:srgbClr val="FF0000"/>
                </a:solidFill>
                <a:latin typeface="+mn-lt"/>
                <a:cs typeface="Arial" charset="0"/>
              </a:rPr>
            </a:br>
            <a:r>
              <a:rPr lang="en-US" sz="7200" b="1" dirty="0">
                <a:solidFill>
                  <a:srgbClr val="FF0000"/>
                </a:solidFill>
                <a:latin typeface="+mn-lt"/>
                <a:cs typeface="Arial" charset="0"/>
              </a:rPr>
              <a:t>Comments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Stencil St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3646</TotalTime>
  <Words>424</Words>
  <Application>Microsoft Macintosh PowerPoint</Application>
  <PresentationFormat>On-screen Show (4:3)</PresentationFormat>
  <Paragraphs>79</Paragraphs>
  <Slides>14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1_Custom Design</vt:lpstr>
      <vt:lpstr>Custom Design</vt:lpstr>
      <vt:lpstr>Default Design</vt:lpstr>
      <vt:lpstr>Document</vt:lpstr>
      <vt:lpstr>PowerPoint Presentation</vt:lpstr>
      <vt:lpstr>Gas Formulas - Overview</vt:lpstr>
      <vt:lpstr>Gas Formulas - Philosophies </vt:lpstr>
      <vt:lpstr>NTOA - Philosophy </vt:lpstr>
      <vt:lpstr>CATO - Philosophy </vt:lpstr>
      <vt:lpstr>LCT50 - History</vt:lpstr>
      <vt:lpstr>LCT50 - Defined</vt:lpstr>
      <vt:lpstr> LCT50 - Purpose</vt:lpstr>
      <vt:lpstr>LCT50 - Formula </vt:lpstr>
      <vt:lpstr>LCT50 Formula Constant</vt:lpstr>
      <vt:lpstr>PowerPoint Presentation</vt:lpstr>
      <vt:lpstr>PowerPoint Presentation</vt:lpstr>
      <vt:lpstr>Munitions Data Card</vt:lpstr>
      <vt:lpstr>Questions or  Comments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AGENTS</dc:title>
  <dc:creator>Ron Miller</dc:creator>
  <cp:lastModifiedBy>Phil Myers</cp:lastModifiedBy>
  <cp:revision>530</cp:revision>
  <cp:lastPrinted>2000-08-13T03:28:31Z</cp:lastPrinted>
  <dcterms:created xsi:type="dcterms:W3CDTF">2000-08-05T00:06:54Z</dcterms:created>
  <dcterms:modified xsi:type="dcterms:W3CDTF">2017-06-23T21:29:12Z</dcterms:modified>
</cp:coreProperties>
</file>